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4" r:id="rId2"/>
    <p:sldMasterId id="2147483746" r:id="rId3"/>
  </p:sldMasterIdLst>
  <p:notesMasterIdLst>
    <p:notesMasterId r:id="rId13"/>
  </p:notesMasterIdLst>
  <p:handoutMasterIdLst>
    <p:handoutMasterId r:id="rId14"/>
  </p:handoutMasterIdLst>
  <p:sldIdLst>
    <p:sldId id="364" r:id="rId4"/>
    <p:sldId id="365" r:id="rId5"/>
    <p:sldId id="366" r:id="rId6"/>
    <p:sldId id="369" r:id="rId7"/>
    <p:sldId id="359" r:id="rId8"/>
    <p:sldId id="368" r:id="rId9"/>
    <p:sldId id="371" r:id="rId10"/>
    <p:sldId id="372" r:id="rId11"/>
    <p:sldId id="370" r:id="rId12"/>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8040737-1EB6-4C43-A099-D4F08593C6B5}">
          <p14:sldIdLst>
            <p14:sldId id="364"/>
            <p14:sldId id="365"/>
            <p14:sldId id="366"/>
            <p14:sldId id="369"/>
            <p14:sldId id="359"/>
            <p14:sldId id="368"/>
            <p14:sldId id="371"/>
            <p14:sldId id="372"/>
            <p14:sldId id="3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ore, Amy" initials="Amy" lastIdx="3" clrIdx="0"/>
  <p:cmAuthor id="1"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2"/>
    <a:srgbClr val="404040"/>
    <a:srgbClr val="FF8CAB"/>
    <a:srgbClr val="E0684B"/>
    <a:srgbClr val="47C4F0"/>
    <a:srgbClr val="236396"/>
    <a:srgbClr val="FF99AA"/>
    <a:srgbClr val="0064BE"/>
    <a:srgbClr val="008CBE"/>
    <a:srgbClr val="009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92393" autoAdjust="0"/>
  </p:normalViewPr>
  <p:slideViewPr>
    <p:cSldViewPr snapToGrid="0" snapToObjects="1">
      <p:cViewPr varScale="1">
        <p:scale>
          <a:sx n="66" d="100"/>
          <a:sy n="66" d="100"/>
        </p:scale>
        <p:origin x="1218"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CE63E53-B626-49AC-979F-3B84F1B98820}" type="datetimeFigureOut">
              <a:rPr lang="en-US" smtClean="0"/>
              <a:t>4/19/2022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B68E3D9-D4F8-4E23-9AA2-334C274B4E40}" type="slidenum">
              <a:rPr lang="en-US" smtClean="0"/>
              <a:t>‹#›</a:t>
            </a:fld>
            <a:endParaRPr lang="en-US"/>
          </a:p>
        </p:txBody>
      </p:sp>
    </p:spTree>
    <p:extLst>
      <p:ext uri="{BB962C8B-B14F-4D97-AF65-F5344CB8AC3E}">
        <p14:creationId xmlns:p14="http://schemas.microsoft.com/office/powerpoint/2010/main" val="38761529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C1F678-AC6D-6345-9FE1-7F727B19EFBC}" type="datetimeFigureOut">
              <a:rPr lang="en-US" smtClean="0"/>
              <a:t>4/19/2022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06E726-5524-0949-BC62-E438669B6E8A}" type="slidenum">
              <a:rPr lang="en-US" smtClean="0"/>
              <a:t>‹#›</a:t>
            </a:fld>
            <a:endParaRPr lang="en-US" dirty="0"/>
          </a:p>
        </p:txBody>
      </p:sp>
    </p:spTree>
    <p:extLst>
      <p:ext uri="{BB962C8B-B14F-4D97-AF65-F5344CB8AC3E}">
        <p14:creationId xmlns:p14="http://schemas.microsoft.com/office/powerpoint/2010/main" val="10301661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(1) </a:t>
            </a:r>
            <a:r>
              <a:rPr lang="en-US" sz="1200" dirty="0">
                <a:effectLst/>
                <a:latin typeface="Calibri" panose="020F0502020204030204" pitchFamily="34" charset="0"/>
                <a:ea typeface="Calibri" panose="020F0502020204030204" pitchFamily="34" charset="0"/>
                <a:cs typeface="Calibri" panose="020F0502020204030204" pitchFamily="34" charset="0"/>
              </a:rPr>
              <a:t>“</a:t>
            </a:r>
            <a:r>
              <a:rPr lang="en-US" sz="1200" b="1" dirty="0">
                <a:effectLst/>
                <a:latin typeface="Calibri" panose="020F0502020204030204" pitchFamily="34" charset="0"/>
                <a:ea typeface="Calibri" panose="020F0502020204030204" pitchFamily="34" charset="0"/>
                <a:cs typeface="Calibri" panose="020F0502020204030204" pitchFamily="34" charset="0"/>
              </a:rPr>
              <a:t>Hello. My name is Mr./Ms./Mrs. ____.</a:t>
            </a:r>
            <a:r>
              <a:rPr lang="en-US" sz="1200" dirty="0">
                <a:effectLst/>
                <a:latin typeface="Calibri" panose="020F0502020204030204" pitchFamily="34" charset="0"/>
                <a:ea typeface="Calibri" panose="020F0502020204030204" pitchFamily="34" charset="0"/>
                <a:cs typeface="Calibri" panose="020F0502020204030204" pitchFamily="34" charset="0"/>
              </a:rPr>
              <a:t>” You may use your fist name. Keep in mind that students are used to addressing adults in school as Mr., Ms., or Mrs.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Introduce the mascot “</a:t>
            </a:r>
            <a:r>
              <a:rPr lang="en-US" sz="1200" b="1" dirty="0">
                <a:effectLst/>
                <a:latin typeface="Calibri" panose="020F0502020204030204" pitchFamily="34" charset="0"/>
                <a:ea typeface="Calibri" panose="020F0502020204030204" pitchFamily="34" charset="0"/>
                <a:cs typeface="Calibri" panose="020F0502020204030204" pitchFamily="34" charset="0"/>
              </a:rPr>
              <a:t>I am here today with Kickstart to Career Newaygo County. I have brought my friend, Penny the Piggy Bank.</a:t>
            </a:r>
            <a:r>
              <a:rPr lang="en-US" sz="1200" dirty="0">
                <a:effectLst/>
                <a:latin typeface="Calibri" panose="020F0502020204030204" pitchFamily="34" charset="0"/>
                <a:ea typeface="Calibri" panose="020F0502020204030204" pitchFamily="34" charset="0"/>
                <a:cs typeface="Calibri" panose="020F0502020204030204" pitchFamily="34" charset="0"/>
              </a:rPr>
              <a:t>” (Show Penny to the students, welcome them to greet 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68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i="1" dirty="0">
                <a:solidFill>
                  <a:srgbClr val="E0684B"/>
                </a:solidFill>
                <a:effectLst/>
                <a:latin typeface="Calibri" panose="020F0502020204030204" pitchFamily="34" charset="0"/>
                <a:ea typeface="Calibri" panose="020F0502020204030204" pitchFamily="34" charset="0"/>
                <a:cs typeface="Times New Roman" panose="02020603050405020304" pitchFamily="18" charset="0"/>
              </a:rPr>
              <a:t>(1)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“Do you know what Kickstart to Career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(Raise your hand and those who know will follow suit). Encourage students to explain. Explain what the program is, and that each child has a Kickstart account.</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“Does anyone remember Penny visiting you last year?” </a:t>
            </a:r>
            <a:r>
              <a:rPr lang="en-US" sz="1800" dirty="0">
                <a:effectLst/>
                <a:latin typeface="Calibri" panose="020F0502020204030204" pitchFamily="34" charset="0"/>
                <a:ea typeface="Calibri" panose="020F0502020204030204" pitchFamily="34" charset="0"/>
                <a:cs typeface="Times New Roman" panose="02020603050405020304" pitchFamily="18" charset="0"/>
              </a:rPr>
              <a:t>Have them raise hands.</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Penny visited you last year, she taught 2</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graders what it means to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earn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money those who completed the workshop earned $50 in their Kickstart account! Today, Penny is going to help you learn what it means to budget.”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Pictures: FPS, FCS, WCPS, &amp; GPS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Tree>
    <p:extLst>
      <p:ext uri="{BB962C8B-B14F-4D97-AF65-F5344CB8AC3E}">
        <p14:creationId xmlns:p14="http://schemas.microsoft.com/office/powerpoint/2010/main" val="231748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(9)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Penny came up with an idea of using a game to learn today’s lesson. Who wants to play a game?</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“Penny Says”, a version of “Simon Says”!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Start by having participants stand up and explain that if they do something that Penny didn’t “say”, they will sit back down. The game may end with a number of winners, not just one or two. </a:t>
            </a:r>
          </a:p>
        </p:txBody>
      </p:sp>
    </p:spTree>
    <p:extLst>
      <p:ext uri="{BB962C8B-B14F-4D97-AF65-F5344CB8AC3E}">
        <p14:creationId xmlns:p14="http://schemas.microsoft.com/office/powerpoint/2010/main" val="162489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(3)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Congratulate winners and all participants.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Can anyone tell me what the GOAL of that game may have been?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Who else wanted to reach that goal?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Use hand raising.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did you do to try to win?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Take a couple of responses from students.</a:t>
            </a:r>
          </a:p>
          <a:p>
            <a:pPr marL="0" marR="0">
              <a:lnSpc>
                <a:spcPct val="107000"/>
              </a:lnSpc>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 when we have something we really want; whether it is to earn or accomplish something, we can set a goal for ourselves. Who here has set a goal before?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Use hand raising.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001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0"/>
              </a:spcAft>
              <a:buAutoNum type="arabicParenBoth"/>
            </a:pPr>
            <a:r>
              <a:rPr lang="en-US" i="1" dirty="0"/>
              <a:t>Use cost cards for this slide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savings goal is the amount of money you plan to save in order to buy or spend on something.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are some things you’ve saved for? How did you save for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“Today, we are going to help Penny create a budget. Does anyone know what a budget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A budget is a savings plan or record of money you earn and spend over a period of time.</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Penny the Piggy Bank grows up, she plans to be a firefighter! What are some things Penny needs to be a firefighter?” </a:t>
            </a:r>
            <a:r>
              <a:rPr lang="en-US" sz="1800" dirty="0">
                <a:effectLst/>
                <a:latin typeface="Calibri" panose="020F0502020204030204" pitchFamily="34" charset="0"/>
                <a:ea typeface="Calibri" panose="020F0502020204030204" pitchFamily="34" charset="0"/>
                <a:cs typeface="Times New Roman" panose="02020603050405020304" pitchFamily="18" charset="0"/>
              </a:rPr>
              <a:t>Hold up cards as students guess them. (hat, siren, hose, fire extinguisher, training)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How much money do you think these items will cost? </a:t>
            </a:r>
            <a:r>
              <a:rPr lang="en-US" sz="1800" dirty="0">
                <a:effectLst/>
                <a:latin typeface="Calibri" panose="020F0502020204030204" pitchFamily="34" charset="0"/>
                <a:ea typeface="Calibri" panose="020F0502020204030204" pitchFamily="34" charset="0"/>
                <a:cs typeface="Times New Roman" panose="02020603050405020304" pitchFamily="18" charset="0"/>
              </a:rPr>
              <a:t>(total savings goal)</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Hat: $500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Siren: $50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Hose: $300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Pager/radio: $100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Fire Extinguisher: $50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Training: $3,000</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Total: $4,000</a:t>
            </a:r>
          </a:p>
          <a:p>
            <a:pPr marL="0" marR="0" indent="0">
              <a:lnSpc>
                <a:spcPct val="107000"/>
              </a:lnSpc>
              <a:spcBef>
                <a:spcPts val="0"/>
              </a:spcBef>
              <a:spcAft>
                <a:spcPts val="0"/>
              </a:spcAft>
              <a:buNone/>
            </a:pPr>
            <a:endParaRPr lang="en-US" i="1" dirty="0"/>
          </a:p>
        </p:txBody>
      </p:sp>
    </p:spTree>
    <p:extLst>
      <p:ext uri="{BB962C8B-B14F-4D97-AF65-F5344CB8AC3E}">
        <p14:creationId xmlns:p14="http://schemas.microsoft.com/office/powerpoint/2010/main" val="337508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Calibri" panose="020F0502020204030204" pitchFamily="34" charset="0"/>
              </a:rPr>
              <a:t>(1)</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52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i="1" dirty="0">
                <a:effectLst/>
                <a:latin typeface="Calibri" panose="020F0502020204030204" pitchFamily="34" charset="0"/>
                <a:ea typeface="Calibri" panose="020F0502020204030204" pitchFamily="34" charset="0"/>
                <a:cs typeface="Calibri" panose="020F0502020204030204" pitchFamily="34" charset="0"/>
              </a:rPr>
              <a:t>(1)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“Remember, you also have a Kickstart to Career account you can save your earned money 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Your teacher or parent is going to give you a worksheet to complete based on what we learned today. </a:t>
            </a: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You will start out by drawing a picture of a way you would earn money. Then you will be asked how much you think you could earn this year and how much of that money you could put in your Kickstart account to save for your future career. Finally, you will think about an adult in your life and share how that adult makes money. </a:t>
            </a: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After you are done completing the worksheet, your teacher or parent will collect the worksheet and hand you your certificate. $50 will be put in your Kickstart account for the hard work you did today learning about saving and spending. Thank you for letting Penny the piggy visit you virtually today! We hope to see you soon.</a:t>
            </a:r>
          </a:p>
          <a:p>
            <a:endParaRPr lang="en-US" dirty="0"/>
          </a:p>
        </p:txBody>
      </p:sp>
    </p:spTree>
    <p:extLst>
      <p:ext uri="{BB962C8B-B14F-4D97-AF65-F5344CB8AC3E}">
        <p14:creationId xmlns:p14="http://schemas.microsoft.com/office/powerpoint/2010/main" val="285799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424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59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92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Arrow_Full width conten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5"/>
            <a:ext cx="6969210" cy="1325033"/>
          </a:xfrm>
          <a:prstGeom prst="rect">
            <a:avLst/>
          </a:prstGeom>
        </p:spPr>
        <p:txBody>
          <a:bodyPr vert="horz" lIns="91440" tIns="45720" rIns="91440" bIns="45720" rtlCol="0" anchor="t" anchorCtr="0">
            <a:noAutofit/>
          </a:bodyPr>
          <a:lstStyle/>
          <a:p>
            <a:r>
              <a:rPr lang="en-US" dirty="0"/>
              <a:t>Click to edit Master title style</a:t>
            </a:r>
          </a:p>
        </p:txBody>
      </p:sp>
      <p:sp>
        <p:nvSpPr>
          <p:cNvPr id="4" name="Text Placeholder 2"/>
          <p:cNvSpPr>
            <a:spLocks noGrp="1"/>
          </p:cNvSpPr>
          <p:nvPr>
            <p:ph idx="1"/>
          </p:nvPr>
        </p:nvSpPr>
        <p:spPr>
          <a:xfrm>
            <a:off x="1087395" y="1675401"/>
            <a:ext cx="6969210" cy="4451595"/>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Tree>
    <p:extLst>
      <p:ext uri="{BB962C8B-B14F-4D97-AF65-F5344CB8AC3E}">
        <p14:creationId xmlns:p14="http://schemas.microsoft.com/office/powerpoint/2010/main" val="366413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Arrow_FullWithSubhea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6"/>
            <a:ext cx="6969210" cy="85301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4" name="Text Placeholder 2"/>
          <p:cNvSpPr>
            <a:spLocks noGrp="1"/>
          </p:cNvSpPr>
          <p:nvPr>
            <p:ph idx="1"/>
          </p:nvPr>
        </p:nvSpPr>
        <p:spPr>
          <a:xfrm>
            <a:off x="1087395" y="2180100"/>
            <a:ext cx="6969210" cy="3946896"/>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
        <p:nvSpPr>
          <p:cNvPr id="5" name="Text Placeholder 2"/>
          <p:cNvSpPr>
            <a:spLocks noGrp="1"/>
          </p:cNvSpPr>
          <p:nvPr>
            <p:ph idx="10" hasCustomPrompt="1"/>
          </p:nvPr>
        </p:nvSpPr>
        <p:spPr>
          <a:xfrm>
            <a:off x="1087396" y="1533313"/>
            <a:ext cx="4803653" cy="646787"/>
          </a:xfrm>
          <a:prstGeom prst="rect">
            <a:avLst/>
          </a:prstGeom>
        </p:spPr>
        <p:txBody>
          <a:bodyPr vert="horz" lIns="91440" tIns="45720" rIns="91440" bIns="45720" rtlCol="0" anchor="ctr" anchorCtr="0">
            <a:noAutofit/>
          </a:bodyPr>
          <a:lstStyle>
            <a:lvl1pPr>
              <a:defRPr sz="2400" baseline="0">
                <a:solidFill>
                  <a:schemeClr val="accent1"/>
                </a:solidFill>
              </a:defRPr>
            </a:lvl1pPr>
          </a:lstStyle>
          <a:p>
            <a:pPr lvl="0"/>
            <a:r>
              <a:rPr lang="en-US" dirty="0"/>
              <a:t>One Line Subheading</a:t>
            </a:r>
          </a:p>
        </p:txBody>
      </p:sp>
    </p:spTree>
    <p:extLst>
      <p:ext uri="{BB962C8B-B14F-4D97-AF65-F5344CB8AC3E}">
        <p14:creationId xmlns:p14="http://schemas.microsoft.com/office/powerpoint/2010/main" val="3309379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Arrow_WithBulletedList">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a:t>Click to edit Master title style</a:t>
            </a:r>
          </a:p>
        </p:txBody>
      </p:sp>
      <p:sp>
        <p:nvSpPr>
          <p:cNvPr id="4" name="Text Placeholder 2"/>
          <p:cNvSpPr>
            <a:spLocks noGrp="1"/>
          </p:cNvSpPr>
          <p:nvPr>
            <p:ph idx="1"/>
          </p:nvPr>
        </p:nvSpPr>
        <p:spPr>
          <a:xfrm>
            <a:off x="1087395" y="1587898"/>
            <a:ext cx="6969210" cy="2266015"/>
          </a:xfrm>
          <a:prstGeom prst="rect">
            <a:avLst/>
          </a:prstGeom>
        </p:spPr>
        <p:txBody>
          <a:bodyPr vert="horz" lIns="91440" tIns="45720" rIns="91440" bIns="45720" rtlCol="0">
            <a:normAutofit/>
          </a:bodyPr>
          <a:lstStyle>
            <a:lvl1pPr>
              <a:defRPr sz="1800" baseline="0"/>
            </a:lvl1pPr>
          </a:lstStyle>
          <a:p>
            <a:pPr lvl="0"/>
            <a:r>
              <a:rPr lang="en-US"/>
              <a:t>Click to edit Master text styles</a:t>
            </a:r>
          </a:p>
        </p:txBody>
      </p:sp>
      <p:sp>
        <p:nvSpPr>
          <p:cNvPr id="5" name="Text Placeholder 2"/>
          <p:cNvSpPr>
            <a:spLocks noGrp="1"/>
          </p:cNvSpPr>
          <p:nvPr>
            <p:ph idx="10" hasCustomPrompt="1"/>
          </p:nvPr>
        </p:nvSpPr>
        <p:spPr>
          <a:xfrm>
            <a:off x="1087395" y="3974806"/>
            <a:ext cx="6969210" cy="220385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Arial" charset="0"/>
              <a:buChar char="•"/>
              <a:tabLst/>
              <a:defRPr sz="1800" baseline="0"/>
            </a:lvl1pPr>
          </a:lstStyle>
          <a:p>
            <a:pPr lvl="0"/>
            <a:r>
              <a:rPr lang="en-US" dirty="0"/>
              <a:t>Bulleted List Below Paragraph</a:t>
            </a:r>
          </a:p>
          <a:p>
            <a:pPr lvl="0"/>
            <a:r>
              <a:rPr lang="en-US" dirty="0"/>
              <a:t>Bulleted List Item</a:t>
            </a:r>
          </a:p>
          <a:p>
            <a:pPr lvl="0"/>
            <a:r>
              <a:rPr lang="en-US" dirty="0"/>
              <a:t>Another List Item</a:t>
            </a:r>
          </a:p>
          <a:p>
            <a:pPr lvl="0"/>
            <a:endParaRPr lang="en-US" dirty="0"/>
          </a:p>
        </p:txBody>
      </p:sp>
    </p:spTree>
    <p:extLst>
      <p:ext uri="{BB962C8B-B14F-4D97-AF65-F5344CB8AC3E}">
        <p14:creationId xmlns:p14="http://schemas.microsoft.com/office/powerpoint/2010/main" val="19129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Arrow_TwoColumn">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dirty="0"/>
              <a:t>Click to edit Master title style</a:t>
            </a:r>
          </a:p>
        </p:txBody>
      </p:sp>
      <p:sp>
        <p:nvSpPr>
          <p:cNvPr id="3" name="Text Placeholder 2"/>
          <p:cNvSpPr>
            <a:spLocks noGrp="1"/>
          </p:cNvSpPr>
          <p:nvPr>
            <p:ph idx="1" hasCustomPrompt="1"/>
          </p:nvPr>
        </p:nvSpPr>
        <p:spPr>
          <a:xfrm>
            <a:off x="480447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Second column</a:t>
            </a:r>
          </a:p>
        </p:txBody>
      </p:sp>
      <p:sp>
        <p:nvSpPr>
          <p:cNvPr id="5" name="Text Placeholder 2"/>
          <p:cNvSpPr>
            <a:spLocks noGrp="1"/>
          </p:cNvSpPr>
          <p:nvPr>
            <p:ph idx="10" hasCustomPrompt="1"/>
          </p:nvPr>
        </p:nvSpPr>
        <p:spPr>
          <a:xfrm>
            <a:off x="108739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Two-column page layout</a:t>
            </a:r>
          </a:p>
        </p:txBody>
      </p:sp>
    </p:spTree>
    <p:extLst>
      <p:ext uri="{BB962C8B-B14F-4D97-AF65-F5344CB8AC3E}">
        <p14:creationId xmlns:p14="http://schemas.microsoft.com/office/powerpoint/2010/main" val="346591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90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79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49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72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58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728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914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4/19/2022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8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126B12B2-E089-47C5-8D43-E4B6042D6194}" type="datetimeFigureOut">
              <a:rPr lang="en-US" smtClean="0">
                <a:solidFill>
                  <a:prstClr val="black">
                    <a:tint val="75000"/>
                  </a:prstClr>
                </a:solidFill>
                <a:latin typeface="Calibri"/>
                <a:ea typeface="+mn-ea"/>
              </a:rPr>
              <a:pPr defTabSz="914400" fontAlgn="auto">
                <a:spcBef>
                  <a:spcPts val="0"/>
                </a:spcBef>
                <a:spcAft>
                  <a:spcPts val="0"/>
                </a:spcAft>
              </a:pPr>
              <a:t>4/19/2022</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8523BB2E-7CD2-4D08-8271-F00E21DE68F3}" type="slidenum">
              <a:rPr lang="en-US" smtClean="0">
                <a:solidFill>
                  <a:prstClr val="black">
                    <a:tint val="75000"/>
                  </a:prstClr>
                </a:solidFill>
                <a:latin typeface="Calibri"/>
                <a:ea typeface="+mn-ea"/>
              </a:rPr>
              <a:pPr defTabSz="914400"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31885020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5" y="0"/>
            <a:ext cx="54864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5836" y="3065563"/>
            <a:ext cx="2747344" cy="87845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420" y="6105658"/>
            <a:ext cx="421059" cy="377441"/>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539" y="6105657"/>
            <a:ext cx="282516" cy="377441"/>
          </a:xfrm>
          <a:prstGeom prst="rect">
            <a:avLst/>
          </a:prstGeom>
        </p:spPr>
      </p:pic>
    </p:spTree>
    <p:extLst>
      <p:ext uri="{BB962C8B-B14F-4D97-AF65-F5344CB8AC3E}">
        <p14:creationId xmlns:p14="http://schemas.microsoft.com/office/powerpoint/2010/main" val="560361264"/>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baseline="0">
          <a:solidFill>
            <a:schemeClr val="bg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85007" y="6211297"/>
            <a:ext cx="1414850" cy="452392"/>
          </a:xfrm>
          <a:prstGeom prst="rect">
            <a:avLst/>
          </a:prstGeom>
        </p:spPr>
      </p:pic>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1539499"/>
          </a:xfrm>
          <a:prstGeom prst="rect">
            <a:avLst/>
          </a:prstGeom>
        </p:spPr>
      </p:pic>
    </p:spTree>
    <p:extLst>
      <p:ext uri="{BB962C8B-B14F-4D97-AF65-F5344CB8AC3E}">
        <p14:creationId xmlns:p14="http://schemas.microsoft.com/office/powerpoint/2010/main" val="5654394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ctr" defTabSz="9144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8C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7A17-F6A4-45CB-BE39-F79DE3A21536}"/>
              </a:ext>
            </a:extLst>
          </p:cNvPr>
          <p:cNvSpPr>
            <a:spLocks noGrp="1"/>
          </p:cNvSpPr>
          <p:nvPr>
            <p:ph type="title" idx="4294967295"/>
          </p:nvPr>
        </p:nvSpPr>
        <p:spPr>
          <a:xfrm>
            <a:off x="478949" y="5165935"/>
            <a:ext cx="8175625" cy="1236663"/>
          </a:xfrm>
          <a:noFill/>
        </p:spPr>
        <p:txBody>
          <a:bodyPr vert="horz" lIns="91440" tIns="45720" rIns="91440" bIns="45720" rtlCol="0" anchor="b">
            <a:normAutofit fontScale="90000"/>
          </a:bodyPr>
          <a:lstStyle/>
          <a:p>
            <a:pPr>
              <a:lnSpc>
                <a:spcPct val="90000"/>
              </a:lnSpc>
            </a:pPr>
            <a:br>
              <a:rPr lang="en-US" sz="6000" dirty="0">
                <a:solidFill>
                  <a:schemeClr val="bg1"/>
                </a:solidFill>
              </a:rPr>
            </a:br>
            <a:r>
              <a:rPr lang="en-US" sz="6000" dirty="0">
                <a:solidFill>
                  <a:schemeClr val="bg1"/>
                </a:solidFill>
              </a:rPr>
              <a:t>Grade 3</a:t>
            </a:r>
          </a:p>
        </p:txBody>
      </p:sp>
      <p:pic>
        <p:nvPicPr>
          <p:cNvPr id="1028" name="Picture 4">
            <a:extLst>
              <a:ext uri="{FF2B5EF4-FFF2-40B4-BE49-F238E27FC236}">
                <a16:creationId xmlns:a16="http://schemas.microsoft.com/office/drawing/2014/main" id="{81AFDB26-5A25-496C-B9E3-750B811CBEB0}"/>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2929" b="7612"/>
          <a:stretch/>
        </p:blipFill>
        <p:spPr bwMode="auto">
          <a:xfrm>
            <a:off x="0" y="0"/>
            <a:ext cx="91440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21482835-3EBB-49A7-8BD3-3987E3EADB36}"/>
              </a:ext>
            </a:extLst>
          </p:cNvPr>
          <p:cNvPicPr>
            <a:picLocks noChangeAspect="1"/>
          </p:cNvPicPr>
          <p:nvPr/>
        </p:nvPicPr>
        <p:blipFill rotWithShape="1">
          <a:blip r:embed="rId4"/>
          <a:srcRect t="32925" b="50000"/>
          <a:stretch/>
        </p:blipFill>
        <p:spPr>
          <a:xfrm>
            <a:off x="478949" y="4425950"/>
            <a:ext cx="8180863" cy="1170992"/>
          </a:xfrm>
          <a:prstGeom prst="rect">
            <a:avLst/>
          </a:prstGeom>
        </p:spPr>
      </p:pic>
    </p:spTree>
    <p:extLst>
      <p:ext uri="{BB962C8B-B14F-4D97-AF65-F5344CB8AC3E}">
        <p14:creationId xmlns:p14="http://schemas.microsoft.com/office/powerpoint/2010/main" val="2658919963"/>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rawing of a person&#10;&#10;Description automatically generated">
            <a:extLst>
              <a:ext uri="{FF2B5EF4-FFF2-40B4-BE49-F238E27FC236}">
                <a16:creationId xmlns:a16="http://schemas.microsoft.com/office/drawing/2014/main" id="{68998316-987A-4866-AEB2-534A40BD46D3}"/>
              </a:ext>
            </a:extLst>
          </p:cNvPr>
          <p:cNvPicPr/>
          <p:nvPr/>
        </p:nvPicPr>
        <p:blipFill>
          <a:blip r:embed="rId3">
            <a:extLst>
              <a:ext uri="{28A0092B-C50C-407E-A947-70E740481C1C}">
                <a14:useLocalDpi xmlns:a14="http://schemas.microsoft.com/office/drawing/2010/main" val="0"/>
              </a:ext>
            </a:extLst>
          </a:blip>
          <a:stretch>
            <a:fillRect/>
          </a:stretch>
        </p:blipFill>
        <p:spPr>
          <a:xfrm>
            <a:off x="482600" y="723900"/>
            <a:ext cx="3797300" cy="1663700"/>
          </a:xfrm>
          <a:prstGeom prst="rect">
            <a:avLst/>
          </a:prstGeom>
        </p:spPr>
      </p:pic>
      <p:pic>
        <p:nvPicPr>
          <p:cNvPr id="6" name="Content Placeholder 5" descr="A child standing in a room&#10;&#10;Description automatically generated">
            <a:extLst>
              <a:ext uri="{FF2B5EF4-FFF2-40B4-BE49-F238E27FC236}">
                <a16:creationId xmlns:a16="http://schemas.microsoft.com/office/drawing/2014/main" id="{2BE88E2B-A9D4-46DF-B04B-551FA08D05B7}"/>
              </a:ext>
            </a:extLst>
          </p:cNvPr>
          <p:cNvPicPr>
            <a:picLocks noGrp="1" noChangeAspect="1"/>
          </p:cNvPicPr>
          <p:nvPr>
            <p:ph idx="1"/>
          </p:nvPr>
        </p:nvPicPr>
        <p:blipFill>
          <a:blip r:embed="rId4"/>
          <a:stretch>
            <a:fillRect/>
          </a:stretch>
        </p:blipFill>
        <p:spPr>
          <a:xfrm>
            <a:off x="482600" y="2463800"/>
            <a:ext cx="2705100" cy="1790700"/>
          </a:xfrm>
        </p:spPr>
      </p:pic>
      <p:pic>
        <p:nvPicPr>
          <p:cNvPr id="12" name="Picture 11" descr="A picture containing person, table, indoor, sitting&#10;&#10;Description automatically generated">
            <a:extLst>
              <a:ext uri="{FF2B5EF4-FFF2-40B4-BE49-F238E27FC236}">
                <a16:creationId xmlns:a16="http://schemas.microsoft.com/office/drawing/2014/main" id="{257ACF53-3736-4B74-899C-A049786E08D7}"/>
              </a:ext>
            </a:extLst>
          </p:cNvPr>
          <p:cNvPicPr>
            <a:picLocks noChangeAspect="1"/>
          </p:cNvPicPr>
          <p:nvPr/>
        </p:nvPicPr>
        <p:blipFill>
          <a:blip r:embed="rId5"/>
          <a:stretch>
            <a:fillRect/>
          </a:stretch>
        </p:blipFill>
        <p:spPr>
          <a:xfrm>
            <a:off x="3263900" y="2463800"/>
            <a:ext cx="2705100" cy="1790700"/>
          </a:xfrm>
          <a:prstGeom prst="rect">
            <a:avLst/>
          </a:prstGeom>
        </p:spPr>
      </p:pic>
      <p:pic>
        <p:nvPicPr>
          <p:cNvPr id="10" name="Picture 9" descr="A picture containing floor, indoor, little, young&#10;&#10;Description automatically generated">
            <a:extLst>
              <a:ext uri="{FF2B5EF4-FFF2-40B4-BE49-F238E27FC236}">
                <a16:creationId xmlns:a16="http://schemas.microsoft.com/office/drawing/2014/main" id="{99B52448-0B01-4BD7-B197-BFB4B135D557}"/>
              </a:ext>
            </a:extLst>
          </p:cNvPr>
          <p:cNvPicPr>
            <a:picLocks noChangeAspect="1"/>
          </p:cNvPicPr>
          <p:nvPr/>
        </p:nvPicPr>
        <p:blipFill>
          <a:blip r:embed="rId6"/>
          <a:stretch>
            <a:fillRect/>
          </a:stretch>
        </p:blipFill>
        <p:spPr>
          <a:xfrm>
            <a:off x="482600" y="4318000"/>
            <a:ext cx="2717800" cy="1790700"/>
          </a:xfrm>
          <a:prstGeom prst="rect">
            <a:avLst/>
          </a:prstGeom>
        </p:spPr>
      </p:pic>
      <p:pic>
        <p:nvPicPr>
          <p:cNvPr id="2052" name="Picture 4">
            <a:extLst>
              <a:ext uri="{FF2B5EF4-FFF2-40B4-BE49-F238E27FC236}">
                <a16:creationId xmlns:a16="http://schemas.microsoft.com/office/drawing/2014/main" id="{B63CF370-CECD-4E0D-A26C-15B65C596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900" y="4318000"/>
            <a:ext cx="2705100" cy="1790700"/>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F781118-2F48-4AA5-A723-2AF0EE77C9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5200" y="4309450"/>
            <a:ext cx="2692402" cy="1799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picture containing person, indoor, holding, small&#10;&#10;Description automatically generated">
            <a:extLst>
              <a:ext uri="{FF2B5EF4-FFF2-40B4-BE49-F238E27FC236}">
                <a16:creationId xmlns:a16="http://schemas.microsoft.com/office/drawing/2014/main" id="{98CD86C8-E06A-4B15-89EA-3AFA74A82F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A group of people in a room&#10;&#10;Description automatically generated">
            <a:extLst>
              <a:ext uri="{FF2B5EF4-FFF2-40B4-BE49-F238E27FC236}">
                <a16:creationId xmlns:a16="http://schemas.microsoft.com/office/drawing/2014/main" id="{9CC403D4-43B8-41AE-9A45-5F38EBDC90D0}"/>
              </a:ext>
            </a:extLst>
          </p:cNvPr>
          <p:cNvPicPr>
            <a:picLocks noChangeAspect="1"/>
          </p:cNvPicPr>
          <p:nvPr/>
        </p:nvPicPr>
        <p:blipFill>
          <a:blip r:embed="rId10"/>
          <a:stretch>
            <a:fillRect/>
          </a:stretch>
        </p:blipFill>
        <p:spPr>
          <a:xfrm>
            <a:off x="6045200" y="2463799"/>
            <a:ext cx="2682276" cy="1790701"/>
          </a:xfrm>
          <a:prstGeom prst="rect">
            <a:avLst/>
          </a:prstGeom>
        </p:spPr>
      </p:pic>
      <p:pic>
        <p:nvPicPr>
          <p:cNvPr id="14" name="Picture 13">
            <a:extLst>
              <a:ext uri="{FF2B5EF4-FFF2-40B4-BE49-F238E27FC236}">
                <a16:creationId xmlns:a16="http://schemas.microsoft.com/office/drawing/2014/main" id="{71C2C6E8-5DF6-4DE9-A7C9-EBC4A36C1A3F}"/>
              </a:ext>
            </a:extLst>
          </p:cNvPr>
          <p:cNvPicPr>
            <a:picLocks noChangeAspect="1"/>
          </p:cNvPicPr>
          <p:nvPr/>
        </p:nvPicPr>
        <p:blipFill rotWithShape="1">
          <a:blip r:embed="rId11"/>
          <a:srcRect l="8256" t="33477" r="8166" b="33061"/>
          <a:stretch/>
        </p:blipFill>
        <p:spPr>
          <a:xfrm>
            <a:off x="4508312" y="655188"/>
            <a:ext cx="4404989" cy="1478411"/>
          </a:xfrm>
          <a:prstGeom prst="rect">
            <a:avLst/>
          </a:prstGeom>
        </p:spPr>
      </p:pic>
    </p:spTree>
    <p:extLst>
      <p:ext uri="{BB962C8B-B14F-4D97-AF65-F5344CB8AC3E}">
        <p14:creationId xmlns:p14="http://schemas.microsoft.com/office/powerpoint/2010/main" val="445273192"/>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D2827-4530-4CB4-BEC3-B40EB5CE8818}"/>
              </a:ext>
            </a:extLst>
          </p:cNvPr>
          <p:cNvSpPr txBox="1"/>
          <p:nvPr/>
        </p:nvSpPr>
        <p:spPr>
          <a:xfrm>
            <a:off x="341969" y="1487785"/>
            <a:ext cx="3640648" cy="769441"/>
          </a:xfrm>
          <a:prstGeom prst="rect">
            <a:avLst/>
          </a:prstGeom>
          <a:noFill/>
        </p:spPr>
        <p:txBody>
          <a:bodyPr wrap="square" rtlCol="0">
            <a:spAutoFit/>
          </a:bodyPr>
          <a:lstStyle/>
          <a:p>
            <a:r>
              <a:rPr lang="en-US" sz="4400" b="1" dirty="0">
                <a:solidFill>
                  <a:srgbClr val="236396"/>
                </a:solidFill>
              </a:rPr>
              <a:t>Penny Says . . . </a:t>
            </a:r>
          </a:p>
        </p:txBody>
      </p:sp>
      <p:sp>
        <p:nvSpPr>
          <p:cNvPr id="6" name="TextBox 5">
            <a:extLst>
              <a:ext uri="{FF2B5EF4-FFF2-40B4-BE49-F238E27FC236}">
                <a16:creationId xmlns:a16="http://schemas.microsoft.com/office/drawing/2014/main" id="{7E56DDD9-01E7-420B-BDD6-7428D541DE85}"/>
              </a:ext>
            </a:extLst>
          </p:cNvPr>
          <p:cNvSpPr txBox="1"/>
          <p:nvPr/>
        </p:nvSpPr>
        <p:spPr>
          <a:xfrm>
            <a:off x="4214328" y="1975214"/>
            <a:ext cx="4743060" cy="584775"/>
          </a:xfrm>
          <a:prstGeom prst="rect">
            <a:avLst/>
          </a:prstGeom>
          <a:noFill/>
        </p:spPr>
        <p:txBody>
          <a:bodyPr wrap="square" rtlCol="0">
            <a:spAutoFit/>
          </a:bodyPr>
          <a:lstStyle/>
          <a:p>
            <a:r>
              <a:rPr lang="en-US" sz="3200" dirty="0">
                <a:solidFill>
                  <a:srgbClr val="414142"/>
                </a:solidFill>
              </a:rPr>
              <a:t>. . . raise your right hand</a:t>
            </a:r>
          </a:p>
        </p:txBody>
      </p:sp>
      <p:sp>
        <p:nvSpPr>
          <p:cNvPr id="7" name="TextBox 6">
            <a:extLst>
              <a:ext uri="{FF2B5EF4-FFF2-40B4-BE49-F238E27FC236}">
                <a16:creationId xmlns:a16="http://schemas.microsoft.com/office/drawing/2014/main" id="{B9185AAB-B2E5-4494-88B3-1EA933D50E66}"/>
              </a:ext>
            </a:extLst>
          </p:cNvPr>
          <p:cNvSpPr txBox="1"/>
          <p:nvPr/>
        </p:nvSpPr>
        <p:spPr>
          <a:xfrm>
            <a:off x="896517" y="2351921"/>
            <a:ext cx="2444620" cy="584775"/>
          </a:xfrm>
          <a:prstGeom prst="rect">
            <a:avLst/>
          </a:prstGeom>
          <a:noFill/>
        </p:spPr>
        <p:txBody>
          <a:bodyPr wrap="square" rtlCol="0">
            <a:spAutoFit/>
          </a:bodyPr>
          <a:lstStyle/>
          <a:p>
            <a:r>
              <a:rPr lang="en-US" sz="3200" dirty="0">
                <a:solidFill>
                  <a:srgbClr val="236396"/>
                </a:solidFill>
              </a:rPr>
              <a:t>put it down!</a:t>
            </a:r>
          </a:p>
        </p:txBody>
      </p:sp>
      <p:sp>
        <p:nvSpPr>
          <p:cNvPr id="8" name="TextBox 7">
            <a:extLst>
              <a:ext uri="{FF2B5EF4-FFF2-40B4-BE49-F238E27FC236}">
                <a16:creationId xmlns:a16="http://schemas.microsoft.com/office/drawing/2014/main" id="{6D957AEF-BED0-4DE0-9850-0FE8DAAD4EEB}"/>
              </a:ext>
            </a:extLst>
          </p:cNvPr>
          <p:cNvSpPr txBox="1"/>
          <p:nvPr/>
        </p:nvSpPr>
        <p:spPr>
          <a:xfrm>
            <a:off x="2087554" y="2873370"/>
            <a:ext cx="6740292" cy="584775"/>
          </a:xfrm>
          <a:prstGeom prst="rect">
            <a:avLst/>
          </a:prstGeom>
          <a:noFill/>
        </p:spPr>
        <p:txBody>
          <a:bodyPr wrap="square" rtlCol="0">
            <a:spAutoFit/>
          </a:bodyPr>
          <a:lstStyle/>
          <a:p>
            <a:r>
              <a:rPr lang="en-US" sz="3200" dirty="0">
                <a:solidFill>
                  <a:srgbClr val="47C4F0"/>
                </a:solidFill>
              </a:rPr>
              <a:t>. . . use that hand to make a piggy nose</a:t>
            </a:r>
          </a:p>
        </p:txBody>
      </p:sp>
      <p:sp>
        <p:nvSpPr>
          <p:cNvPr id="9" name="TextBox 8">
            <a:extLst>
              <a:ext uri="{FF2B5EF4-FFF2-40B4-BE49-F238E27FC236}">
                <a16:creationId xmlns:a16="http://schemas.microsoft.com/office/drawing/2014/main" id="{16A5E1B2-66A5-44A2-B171-CF3A4919CF87}"/>
              </a:ext>
            </a:extLst>
          </p:cNvPr>
          <p:cNvSpPr txBox="1"/>
          <p:nvPr/>
        </p:nvSpPr>
        <p:spPr>
          <a:xfrm>
            <a:off x="192831" y="3484110"/>
            <a:ext cx="3542525" cy="584775"/>
          </a:xfrm>
          <a:prstGeom prst="rect">
            <a:avLst/>
          </a:prstGeom>
          <a:noFill/>
        </p:spPr>
        <p:txBody>
          <a:bodyPr wrap="square" rtlCol="0">
            <a:spAutoFit/>
          </a:bodyPr>
          <a:lstStyle/>
          <a:p>
            <a:r>
              <a:rPr lang="en-US" sz="3200" dirty="0">
                <a:solidFill>
                  <a:srgbClr val="414142"/>
                </a:solidFill>
              </a:rPr>
              <a:t>. . . touch your toes</a:t>
            </a:r>
          </a:p>
        </p:txBody>
      </p:sp>
      <p:sp>
        <p:nvSpPr>
          <p:cNvPr id="10" name="TextBox 9">
            <a:extLst>
              <a:ext uri="{FF2B5EF4-FFF2-40B4-BE49-F238E27FC236}">
                <a16:creationId xmlns:a16="http://schemas.microsoft.com/office/drawing/2014/main" id="{3C107B0C-6ADA-401F-BC95-332A890CD021}"/>
              </a:ext>
            </a:extLst>
          </p:cNvPr>
          <p:cNvSpPr txBox="1"/>
          <p:nvPr/>
        </p:nvSpPr>
        <p:spPr>
          <a:xfrm>
            <a:off x="5639106" y="3697189"/>
            <a:ext cx="3172408" cy="584775"/>
          </a:xfrm>
          <a:prstGeom prst="rect">
            <a:avLst/>
          </a:prstGeom>
          <a:noFill/>
        </p:spPr>
        <p:txBody>
          <a:bodyPr wrap="square" rtlCol="0">
            <a:spAutoFit/>
          </a:bodyPr>
          <a:lstStyle/>
          <a:p>
            <a:r>
              <a:rPr lang="en-US" sz="3200" dirty="0">
                <a:solidFill>
                  <a:srgbClr val="FF8CAB"/>
                </a:solidFill>
              </a:rPr>
              <a:t>point to the sky!</a:t>
            </a:r>
          </a:p>
        </p:txBody>
      </p:sp>
      <p:sp>
        <p:nvSpPr>
          <p:cNvPr id="11" name="TextBox 10">
            <a:extLst>
              <a:ext uri="{FF2B5EF4-FFF2-40B4-BE49-F238E27FC236}">
                <a16:creationId xmlns:a16="http://schemas.microsoft.com/office/drawing/2014/main" id="{70ED06AE-D56E-4BBC-B677-F22B2A2E2B0F}"/>
              </a:ext>
            </a:extLst>
          </p:cNvPr>
          <p:cNvSpPr txBox="1"/>
          <p:nvPr/>
        </p:nvSpPr>
        <p:spPr>
          <a:xfrm>
            <a:off x="1514823" y="4353135"/>
            <a:ext cx="3952916" cy="584775"/>
          </a:xfrm>
          <a:prstGeom prst="rect">
            <a:avLst/>
          </a:prstGeom>
          <a:noFill/>
        </p:spPr>
        <p:txBody>
          <a:bodyPr wrap="square" rtlCol="0">
            <a:spAutoFit/>
          </a:bodyPr>
          <a:lstStyle/>
          <a:p>
            <a:r>
              <a:rPr lang="en-US" sz="3200" dirty="0">
                <a:solidFill>
                  <a:srgbClr val="236396"/>
                </a:solidFill>
              </a:rPr>
              <a:t>. . . strut like a chicken</a:t>
            </a:r>
          </a:p>
        </p:txBody>
      </p:sp>
      <p:sp>
        <p:nvSpPr>
          <p:cNvPr id="13" name="TextBox 12">
            <a:extLst>
              <a:ext uri="{FF2B5EF4-FFF2-40B4-BE49-F238E27FC236}">
                <a16:creationId xmlns:a16="http://schemas.microsoft.com/office/drawing/2014/main" id="{74BC75D3-AD37-4F7C-90B3-347ACD88D32F}"/>
              </a:ext>
            </a:extLst>
          </p:cNvPr>
          <p:cNvSpPr txBox="1"/>
          <p:nvPr/>
        </p:nvSpPr>
        <p:spPr>
          <a:xfrm>
            <a:off x="212118" y="5157679"/>
            <a:ext cx="3129019" cy="584775"/>
          </a:xfrm>
          <a:prstGeom prst="rect">
            <a:avLst/>
          </a:prstGeom>
          <a:noFill/>
        </p:spPr>
        <p:txBody>
          <a:bodyPr wrap="square" rtlCol="0">
            <a:spAutoFit/>
          </a:bodyPr>
          <a:lstStyle/>
          <a:p>
            <a:r>
              <a:rPr lang="en-US" sz="3200" dirty="0">
                <a:solidFill>
                  <a:srgbClr val="47C4F0"/>
                </a:solidFill>
              </a:rPr>
              <a:t>clap your hands!</a:t>
            </a:r>
          </a:p>
        </p:txBody>
      </p:sp>
      <p:sp>
        <p:nvSpPr>
          <p:cNvPr id="15" name="TextBox 14">
            <a:extLst>
              <a:ext uri="{FF2B5EF4-FFF2-40B4-BE49-F238E27FC236}">
                <a16:creationId xmlns:a16="http://schemas.microsoft.com/office/drawing/2014/main" id="{2FFC7AB4-31D3-41F2-913C-E3D411F85BAD}"/>
              </a:ext>
            </a:extLst>
          </p:cNvPr>
          <p:cNvSpPr txBox="1"/>
          <p:nvPr/>
        </p:nvSpPr>
        <p:spPr>
          <a:xfrm>
            <a:off x="2162293" y="5870146"/>
            <a:ext cx="5206482" cy="584775"/>
          </a:xfrm>
          <a:prstGeom prst="rect">
            <a:avLst/>
          </a:prstGeom>
          <a:noFill/>
        </p:spPr>
        <p:txBody>
          <a:bodyPr wrap="square" rtlCol="0">
            <a:spAutoFit/>
          </a:bodyPr>
          <a:lstStyle/>
          <a:p>
            <a:r>
              <a:rPr lang="en-US" sz="3200" dirty="0">
                <a:solidFill>
                  <a:srgbClr val="FF8CAB"/>
                </a:solidFill>
              </a:rPr>
              <a:t>. . . give someone a high five</a:t>
            </a:r>
          </a:p>
        </p:txBody>
      </p:sp>
      <p:pic>
        <p:nvPicPr>
          <p:cNvPr id="19" name="Picture 18" descr="Logo&#10;&#10;Description automatically generated">
            <a:extLst>
              <a:ext uri="{FF2B5EF4-FFF2-40B4-BE49-F238E27FC236}">
                <a16:creationId xmlns:a16="http://schemas.microsoft.com/office/drawing/2014/main" id="{25F6B114-0D0A-4F62-9780-E780C12BF0AD}"/>
              </a:ext>
            </a:extLst>
          </p:cNvPr>
          <p:cNvPicPr>
            <a:picLocks noChangeAspect="1"/>
          </p:cNvPicPr>
          <p:nvPr/>
        </p:nvPicPr>
        <p:blipFill rotWithShape="1">
          <a:blip r:embed="rId4"/>
          <a:srcRect t="33208" b="38309"/>
          <a:stretch/>
        </p:blipFill>
        <p:spPr>
          <a:xfrm>
            <a:off x="1677256" y="316140"/>
            <a:ext cx="5074144" cy="1211579"/>
          </a:xfrm>
          <a:prstGeom prst="rect">
            <a:avLst/>
          </a:prstGeom>
        </p:spPr>
      </p:pic>
    </p:spTree>
    <p:extLst>
      <p:ext uri="{BB962C8B-B14F-4D97-AF65-F5344CB8AC3E}">
        <p14:creationId xmlns:p14="http://schemas.microsoft.com/office/powerpoint/2010/main" val="3497710866"/>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072" y="3692472"/>
            <a:ext cx="2990791" cy="3060888"/>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D2827-4530-4CB4-BEC3-B40EB5CE8818}"/>
              </a:ext>
            </a:extLst>
          </p:cNvPr>
          <p:cNvSpPr txBox="1"/>
          <p:nvPr/>
        </p:nvSpPr>
        <p:spPr>
          <a:xfrm>
            <a:off x="457200" y="388765"/>
            <a:ext cx="3928188" cy="830997"/>
          </a:xfrm>
          <a:prstGeom prst="rect">
            <a:avLst/>
          </a:prstGeom>
          <a:noFill/>
        </p:spPr>
        <p:txBody>
          <a:bodyPr wrap="square" rtlCol="0">
            <a:spAutoFit/>
          </a:bodyPr>
          <a:lstStyle/>
          <a:p>
            <a:r>
              <a:rPr lang="en-US" sz="4800" b="1" dirty="0">
                <a:solidFill>
                  <a:srgbClr val="236396"/>
                </a:solidFill>
              </a:rPr>
              <a:t>Penny Says . . . </a:t>
            </a:r>
          </a:p>
        </p:txBody>
      </p:sp>
      <p:pic>
        <p:nvPicPr>
          <p:cNvPr id="3" name="Picture 2" descr="Logo&#10;&#10;Description automatically generated">
            <a:extLst>
              <a:ext uri="{FF2B5EF4-FFF2-40B4-BE49-F238E27FC236}">
                <a16:creationId xmlns:a16="http://schemas.microsoft.com/office/drawing/2014/main" id="{56868961-8796-4142-AD46-5DDE1B3EC855}"/>
              </a:ext>
            </a:extLst>
          </p:cNvPr>
          <p:cNvPicPr>
            <a:picLocks noChangeAspect="1"/>
          </p:cNvPicPr>
          <p:nvPr/>
        </p:nvPicPr>
        <p:blipFill rotWithShape="1">
          <a:blip r:embed="rId4"/>
          <a:srcRect t="30748" b="40680"/>
          <a:stretch/>
        </p:blipFill>
        <p:spPr>
          <a:xfrm>
            <a:off x="362082" y="1675806"/>
            <a:ext cx="8419836" cy="2016666"/>
          </a:xfrm>
          <a:prstGeom prst="rect">
            <a:avLst/>
          </a:prstGeom>
        </p:spPr>
      </p:pic>
    </p:spTree>
    <p:extLst>
      <p:ext uri="{BB962C8B-B14F-4D97-AF65-F5344CB8AC3E}">
        <p14:creationId xmlns:p14="http://schemas.microsoft.com/office/powerpoint/2010/main" val="3417314367"/>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normAutofit fontScale="90000"/>
          </a:bodyPr>
          <a:lstStyle/>
          <a:p>
            <a:r>
              <a:rPr lang="en-US" dirty="0">
                <a:solidFill>
                  <a:srgbClr val="FF8CAB"/>
                </a:solidFill>
              </a:rPr>
              <a:t>What equipment would Penny need to become a firefighter?</a:t>
            </a:r>
          </a:p>
        </p:txBody>
      </p:sp>
      <p:graphicFrame>
        <p:nvGraphicFramePr>
          <p:cNvPr id="10" name="Table 10">
            <a:extLst>
              <a:ext uri="{FF2B5EF4-FFF2-40B4-BE49-F238E27FC236}">
                <a16:creationId xmlns:a16="http://schemas.microsoft.com/office/drawing/2014/main" id="{50D00158-3EE6-4047-B01B-E51D94531625}"/>
              </a:ext>
            </a:extLst>
          </p:cNvPr>
          <p:cNvGraphicFramePr>
            <a:graphicFrameLocks noGrp="1"/>
          </p:cNvGraphicFramePr>
          <p:nvPr>
            <p:ph idx="1"/>
            <p:extLst>
              <p:ext uri="{D42A27DB-BD31-4B8C-83A1-F6EECF244321}">
                <p14:modId xmlns:p14="http://schemas.microsoft.com/office/powerpoint/2010/main" val="3861348328"/>
              </p:ext>
            </p:extLst>
          </p:nvPr>
        </p:nvGraphicFramePr>
        <p:xfrm>
          <a:off x="457200" y="1805471"/>
          <a:ext cx="8229600" cy="4259426"/>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392049260"/>
                    </a:ext>
                  </a:extLst>
                </a:gridCol>
                <a:gridCol w="2743200">
                  <a:extLst>
                    <a:ext uri="{9D8B030D-6E8A-4147-A177-3AD203B41FA5}">
                      <a16:colId xmlns:a16="http://schemas.microsoft.com/office/drawing/2014/main" val="1479183684"/>
                    </a:ext>
                  </a:extLst>
                </a:gridCol>
                <a:gridCol w="2743200">
                  <a:extLst>
                    <a:ext uri="{9D8B030D-6E8A-4147-A177-3AD203B41FA5}">
                      <a16:colId xmlns:a16="http://schemas.microsoft.com/office/drawing/2014/main" val="1268109190"/>
                    </a:ext>
                  </a:extLst>
                </a:gridCol>
              </a:tblGrid>
              <a:tr h="2129713">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572509"/>
                  </a:ext>
                </a:extLst>
              </a:tr>
              <a:tr h="212971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334452"/>
                  </a:ext>
                </a:extLst>
              </a:tr>
            </a:tbl>
          </a:graphicData>
        </a:graphic>
      </p:graphicFrame>
      <p:pic>
        <p:nvPicPr>
          <p:cNvPr id="11" name="Picture 10" descr="Red Fire Helmet, Shell Material: Fiberglass, Ratchet Suspension, Fits Hat Size: 6-3/8 to 8-3/8">
            <a:extLst>
              <a:ext uri="{FF2B5EF4-FFF2-40B4-BE49-F238E27FC236}">
                <a16:creationId xmlns:a16="http://schemas.microsoft.com/office/drawing/2014/main" id="{0871E610-C053-4B3C-BFA5-9F8CBF8B43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739" y="1978489"/>
            <a:ext cx="1909134" cy="1909134"/>
          </a:xfrm>
          <a:prstGeom prst="rect">
            <a:avLst/>
          </a:prstGeom>
          <a:noFill/>
          <a:ln>
            <a:noFill/>
          </a:ln>
        </p:spPr>
      </p:pic>
      <p:pic>
        <p:nvPicPr>
          <p:cNvPr id="13" name="Picture 12" descr="A glass of red liquid&#10;&#10;Description automatically generated with medium confidence">
            <a:extLst>
              <a:ext uri="{FF2B5EF4-FFF2-40B4-BE49-F238E27FC236}">
                <a16:creationId xmlns:a16="http://schemas.microsoft.com/office/drawing/2014/main" id="{9158B292-047D-4708-98CF-C49106ACCA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331" y="2102329"/>
            <a:ext cx="1273337" cy="1694880"/>
          </a:xfrm>
          <a:prstGeom prst="rect">
            <a:avLst/>
          </a:prstGeom>
          <a:noFill/>
          <a:ln>
            <a:noFill/>
          </a:ln>
        </p:spPr>
      </p:pic>
      <p:pic>
        <p:nvPicPr>
          <p:cNvPr id="15" name="Picture 14" descr="100 Ft. High Volume Watering Kit 57222 alternate photo #1">
            <a:extLst>
              <a:ext uri="{FF2B5EF4-FFF2-40B4-BE49-F238E27FC236}">
                <a16:creationId xmlns:a16="http://schemas.microsoft.com/office/drawing/2014/main" id="{40ED8679-4F8F-4FBD-B448-9D7DB538F9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9126" y="1954096"/>
            <a:ext cx="1843113" cy="1843113"/>
          </a:xfrm>
          <a:prstGeom prst="rect">
            <a:avLst/>
          </a:prstGeom>
          <a:noFill/>
          <a:ln>
            <a:noFill/>
          </a:ln>
        </p:spPr>
      </p:pic>
      <p:pic>
        <p:nvPicPr>
          <p:cNvPr id="17" name="Picture 16" descr="Motorola Fire Radios | Fire Department Video Camera Systems">
            <a:extLst>
              <a:ext uri="{FF2B5EF4-FFF2-40B4-BE49-F238E27FC236}">
                <a16:creationId xmlns:a16="http://schemas.microsoft.com/office/drawing/2014/main" id="{7C02DABD-B33C-461F-B28B-8D9695A9C2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5733" y="4009129"/>
            <a:ext cx="609898" cy="1753515"/>
          </a:xfrm>
          <a:prstGeom prst="rect">
            <a:avLst/>
          </a:prstGeom>
          <a:noFill/>
          <a:ln>
            <a:noFill/>
          </a:ln>
        </p:spPr>
      </p:pic>
      <p:pic>
        <p:nvPicPr>
          <p:cNvPr id="19" name="Picture 18" descr="Fire Extinguisher Classes For The Home: Kitchen, Car &amp;amp; More - This Old House">
            <a:extLst>
              <a:ext uri="{FF2B5EF4-FFF2-40B4-BE49-F238E27FC236}">
                <a16:creationId xmlns:a16="http://schemas.microsoft.com/office/drawing/2014/main" id="{00F4C73D-4B31-4399-898B-0118699780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4960" y="4185042"/>
            <a:ext cx="814077" cy="1694880"/>
          </a:xfrm>
          <a:prstGeom prst="rect">
            <a:avLst/>
          </a:prstGeom>
          <a:noFill/>
          <a:ln>
            <a:noFill/>
          </a:ln>
        </p:spPr>
      </p:pic>
      <p:pic>
        <p:nvPicPr>
          <p:cNvPr id="21" name="Picture 20" descr="Working Box crew looks to stress firefighter fitness | News | dailyitem.com">
            <a:extLst>
              <a:ext uri="{FF2B5EF4-FFF2-40B4-BE49-F238E27FC236}">
                <a16:creationId xmlns:a16="http://schemas.microsoft.com/office/drawing/2014/main" id="{216D2293-3E48-4487-BE9B-1B2CF8AEBD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0150" y="4185041"/>
            <a:ext cx="2300312" cy="1694881"/>
          </a:xfrm>
          <a:prstGeom prst="rect">
            <a:avLst/>
          </a:prstGeom>
          <a:noFill/>
          <a:ln>
            <a:noFill/>
          </a:ln>
        </p:spPr>
      </p:pic>
      <p:pic>
        <p:nvPicPr>
          <p:cNvPr id="4" name="Picture 3" descr="A baby wearing a hat&#10;&#10;Description automatically generated with low confidence">
            <a:extLst>
              <a:ext uri="{FF2B5EF4-FFF2-40B4-BE49-F238E27FC236}">
                <a16:creationId xmlns:a16="http://schemas.microsoft.com/office/drawing/2014/main" id="{7B4966BD-9857-4831-851A-7411240F096E}"/>
              </a:ext>
            </a:extLst>
          </p:cNvPr>
          <p:cNvPicPr>
            <a:picLocks noChangeAspect="1"/>
          </p:cNvPicPr>
          <p:nvPr/>
        </p:nvPicPr>
        <p:blipFill rotWithShape="1">
          <a:blip r:embed="rId9"/>
          <a:srcRect t="28494" b="9397"/>
          <a:stretch/>
        </p:blipFill>
        <p:spPr>
          <a:xfrm rot="979089">
            <a:off x="7386272" y="4941828"/>
            <a:ext cx="2601049" cy="2496881"/>
          </a:xfrm>
          <a:prstGeom prst="rect">
            <a:avLst/>
          </a:prstGeom>
        </p:spPr>
      </p:pic>
    </p:spTree>
    <p:extLst>
      <p:ext uri="{BB962C8B-B14F-4D97-AF65-F5344CB8AC3E}">
        <p14:creationId xmlns:p14="http://schemas.microsoft.com/office/powerpoint/2010/main" val="1292818477"/>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FF8CAB"/>
                </a:solidFill>
              </a:rPr>
              <a:t>Worksheet directions</a:t>
            </a:r>
          </a:p>
        </p:txBody>
      </p:sp>
      <p:pic>
        <p:nvPicPr>
          <p:cNvPr id="8" name="Picture 7">
            <a:extLst>
              <a:ext uri="{FF2B5EF4-FFF2-40B4-BE49-F238E27FC236}">
                <a16:creationId xmlns:a16="http://schemas.microsoft.com/office/drawing/2014/main" id="{C4EDBB90-2186-40BB-AC04-2D98BD73045C}"/>
              </a:ext>
            </a:extLst>
          </p:cNvPr>
          <p:cNvPicPr>
            <a:picLocks noChangeAspect="1"/>
          </p:cNvPicPr>
          <p:nvPr/>
        </p:nvPicPr>
        <p:blipFill rotWithShape="1">
          <a:blip r:embed="rId3"/>
          <a:srcRect l="14286" t="17059" r="18163" b="12159"/>
          <a:stretch/>
        </p:blipFill>
        <p:spPr>
          <a:xfrm>
            <a:off x="0" y="1196413"/>
            <a:ext cx="9144000" cy="5386949"/>
          </a:xfrm>
          <a:prstGeom prst="rect">
            <a:avLst/>
          </a:prstGeom>
        </p:spPr>
      </p:pic>
      <p:sp>
        <p:nvSpPr>
          <p:cNvPr id="10" name="TextBox 9">
            <a:extLst>
              <a:ext uri="{FF2B5EF4-FFF2-40B4-BE49-F238E27FC236}">
                <a16:creationId xmlns:a16="http://schemas.microsoft.com/office/drawing/2014/main" id="{D3A42D4A-70C9-4005-A8A5-D346A0D586BC}"/>
              </a:ext>
            </a:extLst>
          </p:cNvPr>
          <p:cNvSpPr txBox="1"/>
          <p:nvPr/>
        </p:nvSpPr>
        <p:spPr>
          <a:xfrm>
            <a:off x="7315201" y="4721524"/>
            <a:ext cx="1026367" cy="369332"/>
          </a:xfrm>
          <a:prstGeom prst="rect">
            <a:avLst/>
          </a:prstGeom>
          <a:noFill/>
        </p:spPr>
        <p:txBody>
          <a:bodyPr wrap="square" rtlCol="0">
            <a:spAutoFit/>
          </a:bodyPr>
          <a:lstStyle/>
          <a:p>
            <a:r>
              <a:rPr lang="en-US" dirty="0"/>
              <a:t>$ 550.00</a:t>
            </a:r>
          </a:p>
        </p:txBody>
      </p:sp>
      <p:sp>
        <p:nvSpPr>
          <p:cNvPr id="13" name="TextBox 12">
            <a:extLst>
              <a:ext uri="{FF2B5EF4-FFF2-40B4-BE49-F238E27FC236}">
                <a16:creationId xmlns:a16="http://schemas.microsoft.com/office/drawing/2014/main" id="{D40438E4-C93A-44E7-907B-1FD7E51F664E}"/>
              </a:ext>
            </a:extLst>
          </p:cNvPr>
          <p:cNvSpPr txBox="1"/>
          <p:nvPr/>
        </p:nvSpPr>
        <p:spPr>
          <a:xfrm>
            <a:off x="7350970" y="5360191"/>
            <a:ext cx="1026367" cy="369332"/>
          </a:xfrm>
          <a:prstGeom prst="rect">
            <a:avLst/>
          </a:prstGeom>
          <a:noFill/>
        </p:spPr>
        <p:txBody>
          <a:bodyPr wrap="square" rtlCol="0">
            <a:spAutoFit/>
          </a:bodyPr>
          <a:lstStyle/>
          <a:p>
            <a:r>
              <a:rPr lang="en-US" dirty="0"/>
              <a:t> $ 50.00</a:t>
            </a:r>
          </a:p>
        </p:txBody>
      </p:sp>
      <p:sp>
        <p:nvSpPr>
          <p:cNvPr id="14" name="TextBox 13">
            <a:extLst>
              <a:ext uri="{FF2B5EF4-FFF2-40B4-BE49-F238E27FC236}">
                <a16:creationId xmlns:a16="http://schemas.microsoft.com/office/drawing/2014/main" id="{4EDFB738-63B6-4172-B99F-3A40BD1D9506}"/>
              </a:ext>
            </a:extLst>
          </p:cNvPr>
          <p:cNvSpPr txBox="1"/>
          <p:nvPr/>
        </p:nvSpPr>
        <p:spPr>
          <a:xfrm>
            <a:off x="7315201" y="5594396"/>
            <a:ext cx="1026367" cy="369332"/>
          </a:xfrm>
          <a:prstGeom prst="rect">
            <a:avLst/>
          </a:prstGeom>
          <a:noFill/>
        </p:spPr>
        <p:txBody>
          <a:bodyPr wrap="square" rtlCol="0">
            <a:spAutoFit/>
          </a:bodyPr>
          <a:lstStyle/>
          <a:p>
            <a:r>
              <a:rPr lang="en-US" dirty="0"/>
              <a:t>$ 150.00</a:t>
            </a:r>
          </a:p>
        </p:txBody>
      </p:sp>
      <p:sp>
        <p:nvSpPr>
          <p:cNvPr id="15" name="TextBox 14">
            <a:extLst>
              <a:ext uri="{FF2B5EF4-FFF2-40B4-BE49-F238E27FC236}">
                <a16:creationId xmlns:a16="http://schemas.microsoft.com/office/drawing/2014/main" id="{B1C34CBA-C511-48AA-9D78-9904811A396D}"/>
              </a:ext>
            </a:extLst>
          </p:cNvPr>
          <p:cNvSpPr txBox="1"/>
          <p:nvPr/>
        </p:nvSpPr>
        <p:spPr>
          <a:xfrm>
            <a:off x="7315200" y="5832787"/>
            <a:ext cx="1026367" cy="369332"/>
          </a:xfrm>
          <a:prstGeom prst="rect">
            <a:avLst/>
          </a:prstGeom>
          <a:noFill/>
        </p:spPr>
        <p:txBody>
          <a:bodyPr wrap="square" rtlCol="0">
            <a:spAutoFit/>
          </a:bodyPr>
          <a:lstStyle/>
          <a:p>
            <a:r>
              <a:rPr lang="en-US" dirty="0"/>
              <a:t>$ 250.00</a:t>
            </a:r>
          </a:p>
        </p:txBody>
      </p:sp>
      <p:sp>
        <p:nvSpPr>
          <p:cNvPr id="16" name="TextBox 15">
            <a:extLst>
              <a:ext uri="{FF2B5EF4-FFF2-40B4-BE49-F238E27FC236}">
                <a16:creationId xmlns:a16="http://schemas.microsoft.com/office/drawing/2014/main" id="{0FE2870E-1F09-4DBA-A066-87EA24667CF6}"/>
              </a:ext>
            </a:extLst>
          </p:cNvPr>
          <p:cNvSpPr txBox="1"/>
          <p:nvPr/>
        </p:nvSpPr>
        <p:spPr>
          <a:xfrm>
            <a:off x="7181460" y="6056311"/>
            <a:ext cx="1160109" cy="369332"/>
          </a:xfrm>
          <a:prstGeom prst="rect">
            <a:avLst/>
          </a:prstGeom>
          <a:noFill/>
        </p:spPr>
        <p:txBody>
          <a:bodyPr wrap="square" rtlCol="0">
            <a:spAutoFit/>
          </a:bodyPr>
          <a:lstStyle/>
          <a:p>
            <a:r>
              <a:rPr lang="en-US" dirty="0"/>
              <a:t>$</a:t>
            </a:r>
            <a:r>
              <a:rPr lang="en-US" b="1" dirty="0"/>
              <a:t>4,000.00</a:t>
            </a:r>
          </a:p>
        </p:txBody>
      </p:sp>
      <p:sp>
        <p:nvSpPr>
          <p:cNvPr id="17" name="TextBox 16">
            <a:extLst>
              <a:ext uri="{FF2B5EF4-FFF2-40B4-BE49-F238E27FC236}">
                <a16:creationId xmlns:a16="http://schemas.microsoft.com/office/drawing/2014/main" id="{8BA5A2F8-6A51-4A08-9C51-42F3BA5939EE}"/>
              </a:ext>
            </a:extLst>
          </p:cNvPr>
          <p:cNvSpPr txBox="1"/>
          <p:nvPr/>
        </p:nvSpPr>
        <p:spPr>
          <a:xfrm>
            <a:off x="7181460" y="5082212"/>
            <a:ext cx="1160107" cy="369332"/>
          </a:xfrm>
          <a:prstGeom prst="rect">
            <a:avLst/>
          </a:prstGeom>
          <a:noFill/>
        </p:spPr>
        <p:txBody>
          <a:bodyPr wrap="square" rtlCol="0">
            <a:spAutoFit/>
          </a:bodyPr>
          <a:lstStyle/>
          <a:p>
            <a:r>
              <a:rPr lang="en-US" dirty="0"/>
              <a:t>$3,000.00</a:t>
            </a:r>
          </a:p>
        </p:txBody>
      </p:sp>
    </p:spTree>
    <p:extLst>
      <p:ext uri="{BB962C8B-B14F-4D97-AF65-F5344CB8AC3E}">
        <p14:creationId xmlns:p14="http://schemas.microsoft.com/office/powerpoint/2010/main" val="4270950067"/>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02E98-28CE-44C5-825A-3FCCA151CABD}"/>
              </a:ext>
            </a:extLst>
          </p:cNvPr>
          <p:cNvPicPr>
            <a:picLocks noChangeAspect="1"/>
          </p:cNvPicPr>
          <p:nvPr/>
        </p:nvPicPr>
        <p:blipFill rotWithShape="1">
          <a:blip r:embed="rId2"/>
          <a:srcRect l="14603" t="26779" r="18730" b="13650"/>
          <a:stretch/>
        </p:blipFill>
        <p:spPr>
          <a:xfrm>
            <a:off x="0" y="1564364"/>
            <a:ext cx="9193665" cy="4618722"/>
          </a:xfrm>
          <a:prstGeom prst="rect">
            <a:avLst/>
          </a:prstGeom>
        </p:spPr>
      </p:pic>
      <p:sp>
        <p:nvSpPr>
          <p:cNvPr id="4" name="TextBox 3">
            <a:extLst>
              <a:ext uri="{FF2B5EF4-FFF2-40B4-BE49-F238E27FC236}">
                <a16:creationId xmlns:a16="http://schemas.microsoft.com/office/drawing/2014/main" id="{51BAE6DD-AF71-4548-99BE-394D04CD81AA}"/>
              </a:ext>
            </a:extLst>
          </p:cNvPr>
          <p:cNvSpPr txBox="1"/>
          <p:nvPr/>
        </p:nvSpPr>
        <p:spPr>
          <a:xfrm>
            <a:off x="899886" y="4992914"/>
            <a:ext cx="1030514" cy="369332"/>
          </a:xfrm>
          <a:prstGeom prst="rect">
            <a:avLst/>
          </a:prstGeom>
          <a:noFill/>
        </p:spPr>
        <p:txBody>
          <a:bodyPr wrap="square" rtlCol="0">
            <a:spAutoFit/>
          </a:bodyPr>
          <a:lstStyle/>
          <a:p>
            <a:r>
              <a:rPr lang="en-US" dirty="0"/>
              <a:t>4,000.00</a:t>
            </a:r>
          </a:p>
        </p:txBody>
      </p:sp>
      <p:sp>
        <p:nvSpPr>
          <p:cNvPr id="7" name="TextBox 6">
            <a:extLst>
              <a:ext uri="{FF2B5EF4-FFF2-40B4-BE49-F238E27FC236}">
                <a16:creationId xmlns:a16="http://schemas.microsoft.com/office/drawing/2014/main" id="{BC9F1D7B-C705-4DB1-9969-518BCC392C25}"/>
              </a:ext>
            </a:extLst>
          </p:cNvPr>
          <p:cNvSpPr txBox="1"/>
          <p:nvPr/>
        </p:nvSpPr>
        <p:spPr>
          <a:xfrm>
            <a:off x="4596832" y="4992914"/>
            <a:ext cx="860539" cy="369332"/>
          </a:xfrm>
          <a:prstGeom prst="rect">
            <a:avLst/>
          </a:prstGeom>
          <a:noFill/>
        </p:spPr>
        <p:txBody>
          <a:bodyPr wrap="square" rtlCol="0">
            <a:spAutoFit/>
          </a:bodyPr>
          <a:lstStyle/>
          <a:p>
            <a:r>
              <a:rPr lang="en-US" b="1" dirty="0"/>
              <a:t>400.00</a:t>
            </a:r>
          </a:p>
        </p:txBody>
      </p:sp>
    </p:spTree>
    <p:extLst>
      <p:ext uri="{BB962C8B-B14F-4D97-AF65-F5344CB8AC3E}">
        <p14:creationId xmlns:p14="http://schemas.microsoft.com/office/powerpoint/2010/main" val="2632400288"/>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CF3DD-84EC-474B-A64D-D11C073F0EE8}"/>
              </a:ext>
            </a:extLst>
          </p:cNvPr>
          <p:cNvPicPr>
            <a:picLocks noChangeAspect="1"/>
          </p:cNvPicPr>
          <p:nvPr/>
        </p:nvPicPr>
        <p:blipFill rotWithShape="1">
          <a:blip r:embed="rId2"/>
          <a:srcRect l="23333" t="18026" r="27778" b="6028"/>
          <a:stretch/>
        </p:blipFill>
        <p:spPr>
          <a:xfrm>
            <a:off x="1016000" y="478971"/>
            <a:ext cx="7112000" cy="6211455"/>
          </a:xfrm>
          <a:prstGeom prst="rect">
            <a:avLst/>
          </a:prstGeom>
        </p:spPr>
      </p:pic>
    </p:spTree>
    <p:extLst>
      <p:ext uri="{BB962C8B-B14F-4D97-AF65-F5344CB8AC3E}">
        <p14:creationId xmlns:p14="http://schemas.microsoft.com/office/powerpoint/2010/main" val="1898032335"/>
      </p:ext>
    </p:ext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B57CDF4-AD16-4AEA-9905-71DDA480FD36}"/>
              </a:ext>
            </a:extLst>
          </p:cNvPr>
          <p:cNvPicPr>
            <a:picLocks noChangeAspect="1"/>
          </p:cNvPicPr>
          <p:nvPr/>
        </p:nvPicPr>
        <p:blipFill rotWithShape="1">
          <a:blip r:embed="rId3"/>
          <a:srcRect t="33334" b="46410"/>
          <a:stretch/>
        </p:blipFill>
        <p:spPr>
          <a:xfrm>
            <a:off x="481568" y="474786"/>
            <a:ext cx="8180863" cy="1389183"/>
          </a:xfrm>
          <a:prstGeom prst="rect">
            <a:avLst/>
          </a:prstGeom>
        </p:spPr>
      </p:pic>
      <p:pic>
        <p:nvPicPr>
          <p:cNvPr id="4" name="Picture 3" descr="Logo, company name&#10;&#10;Description automatically generated">
            <a:extLst>
              <a:ext uri="{FF2B5EF4-FFF2-40B4-BE49-F238E27FC236}">
                <a16:creationId xmlns:a16="http://schemas.microsoft.com/office/drawing/2014/main" id="{E726F9AA-18F6-423B-85E2-26E6A949296F}"/>
              </a:ext>
            </a:extLst>
          </p:cNvPr>
          <p:cNvPicPr>
            <a:picLocks noChangeAspect="1"/>
          </p:cNvPicPr>
          <p:nvPr/>
        </p:nvPicPr>
        <p:blipFill rotWithShape="1">
          <a:blip r:embed="rId4"/>
          <a:srcRect t="31795" b="48205"/>
          <a:stretch/>
        </p:blipFill>
        <p:spPr>
          <a:xfrm>
            <a:off x="481568" y="2461849"/>
            <a:ext cx="6397833" cy="1072658"/>
          </a:xfrm>
          <a:prstGeom prst="rect">
            <a:avLst/>
          </a:prstGeom>
        </p:spPr>
      </p:pic>
      <p:pic>
        <p:nvPicPr>
          <p:cNvPr id="5" name="Picture 4" descr="Logo, company name&#10;&#10;Description automatically generated">
            <a:extLst>
              <a:ext uri="{FF2B5EF4-FFF2-40B4-BE49-F238E27FC236}">
                <a16:creationId xmlns:a16="http://schemas.microsoft.com/office/drawing/2014/main" id="{E33C4FED-A6DC-4868-BFAA-9896B4BD105F}"/>
              </a:ext>
            </a:extLst>
          </p:cNvPr>
          <p:cNvPicPr>
            <a:picLocks noChangeAspect="1"/>
          </p:cNvPicPr>
          <p:nvPr/>
        </p:nvPicPr>
        <p:blipFill rotWithShape="1">
          <a:blip r:embed="rId5"/>
          <a:srcRect b="16410"/>
          <a:stretch/>
        </p:blipFill>
        <p:spPr>
          <a:xfrm>
            <a:off x="3769892" y="3534507"/>
            <a:ext cx="4065335" cy="2848707"/>
          </a:xfrm>
          <a:prstGeom prst="rect">
            <a:avLst/>
          </a:prstGeom>
        </p:spPr>
      </p:pic>
      <p:pic>
        <p:nvPicPr>
          <p:cNvPr id="6" name="Picture 6" descr="A picture containing person, indoor, holding, small&#10;&#10;Description automatically generated">
            <a:extLst>
              <a:ext uri="{FF2B5EF4-FFF2-40B4-BE49-F238E27FC236}">
                <a16:creationId xmlns:a16="http://schemas.microsoft.com/office/drawing/2014/main" id="{E118664C-8C5C-43A1-A6F3-490FC3E7A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44" y="4095190"/>
            <a:ext cx="2168877" cy="221971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437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DC7AACB8-96E1-4E46-AE6E-D5AAD74EF187}"/>
    </a:ext>
  </a:extLst>
</a:theme>
</file>

<file path=ppt/theme/theme3.xml><?xml version="1.0" encoding="utf-8"?>
<a:theme xmlns:a="http://schemas.openxmlformats.org/drawingml/2006/main" name="Top Arrow">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417BD623-069C-804E-B995-10F7552851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2511</TotalTime>
  <Words>820</Words>
  <Application>Microsoft Office PowerPoint</Application>
  <PresentationFormat>On-screen Show (4:3)</PresentationFormat>
  <Paragraphs>66</Paragraphs>
  <Slides>9</Slides>
  <Notes>7</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9</vt:i4>
      </vt:variant>
    </vt:vector>
  </HeadingPairs>
  <TitlesOfParts>
    <vt:vector size="14" baseType="lpstr">
      <vt:lpstr>Arial</vt:lpstr>
      <vt:lpstr>Calibri</vt:lpstr>
      <vt:lpstr>Office Theme</vt:lpstr>
      <vt:lpstr>1_Office Theme</vt:lpstr>
      <vt:lpstr>Top Arrow</vt:lpstr>
      <vt:lpstr> Grade 3</vt:lpstr>
      <vt:lpstr>PowerPoint Presentation</vt:lpstr>
      <vt:lpstr>PowerPoint Presentation</vt:lpstr>
      <vt:lpstr>PowerPoint Presentation</vt:lpstr>
      <vt:lpstr>What equipment would Penny need to become a firefighter?</vt:lpstr>
      <vt:lpstr>Worksheet directions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Incentive workshop</dc:title>
  <dc:creator>Smalligan, Jenna</dc:creator>
  <cp:lastModifiedBy>Hite, Jackie</cp:lastModifiedBy>
  <cp:revision>42</cp:revision>
  <dcterms:created xsi:type="dcterms:W3CDTF">2020-11-20T21:21:37Z</dcterms:created>
  <dcterms:modified xsi:type="dcterms:W3CDTF">2022-04-19T19:47:54Z</dcterms:modified>
</cp:coreProperties>
</file>